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739" r:id="rId9"/>
    <p:sldId id="2439" r:id="rId10"/>
    <p:sldId id="2506" r:id="rId11"/>
    <p:sldId id="2502" r:id="rId12"/>
    <p:sldId id="2438" r:id="rId13"/>
    <p:sldId id="2507" r:id="rId14"/>
    <p:sldId id="2443" r:id="rId15"/>
    <p:sldId id="2441" r:id="rId16"/>
    <p:sldId id="2509" r:id="rId17"/>
    <p:sldId id="2442" r:id="rId18"/>
    <p:sldId id="2444" r:id="rId19"/>
    <p:sldId id="2510" r:id="rId20"/>
    <p:sldId id="2445" r:id="rId21"/>
    <p:sldId id="2511" r:id="rId22"/>
    <p:sldId id="2503" r:id="rId23"/>
    <p:sldId id="2504" r:id="rId24"/>
    <p:sldId id="2491" r:id="rId25"/>
    <p:sldId id="2512" r:id="rId26"/>
    <p:sldId id="2492" r:id="rId27"/>
    <p:sldId id="2493" r:id="rId28"/>
    <p:sldId id="2513" r:id="rId29"/>
    <p:sldId id="2514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0E0E0"/>
    <a:srgbClr val="221815"/>
    <a:srgbClr val="1D1D1A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2503" y="4149951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1846387"/>
            <a:ext cx="9289787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大模型与智能体</a:t>
            </a:r>
            <a:endParaRPr lang="zh-CN" altLang="en-US" sz="115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3681E1-BAF6-9F48-8653-8BBD258BE0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1477" y="564266"/>
            <a:ext cx="8893807" cy="5729468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560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27F1A8-935B-3B40-A3BE-5C2DD0EA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 </a:t>
            </a:r>
            <a:r>
              <a:rPr lang="en-US" altLang="zh-CN" dirty="0"/>
              <a:t>LLM</a:t>
            </a:r>
            <a:r>
              <a:rPr lang="zh-CN" altLang="en-US" dirty="0"/>
              <a:t> 到 </a:t>
            </a:r>
            <a:r>
              <a:rPr lang="en-US" altLang="zh-CN" dirty="0"/>
              <a:t>LAM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A26F78-51AF-4441-8E82-13EC0C4A7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r>
              <a:rPr lang="zh-CN" altLang="en-US" dirty="0"/>
              <a:t> 和 </a:t>
            </a:r>
            <a:r>
              <a:rPr lang="en-US" altLang="zh-CN" dirty="0" err="1"/>
              <a:t>BabyAGI</a:t>
            </a:r>
            <a:r>
              <a:rPr lang="zh-CN" altLang="en-US" dirty="0"/>
              <a:t> 等项目为代表的大动作模型（</a:t>
            </a:r>
            <a:r>
              <a:rPr lang="en-US" altLang="zh-CN" dirty="0"/>
              <a:t>Large-Action Models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Large-Agent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，</a:t>
            </a:r>
            <a:r>
              <a:rPr lang="en-US" altLang="zh-CN" dirty="0"/>
              <a:t> LAM </a:t>
            </a:r>
            <a:r>
              <a:rPr lang="zh-CN" altLang="en-US" dirty="0"/>
              <a:t>）将 </a:t>
            </a:r>
            <a:r>
              <a:rPr lang="en-US" altLang="zh-CN" dirty="0"/>
              <a:t>LLM</a:t>
            </a:r>
            <a:r>
              <a:rPr lang="zh-CN" altLang="en-US" dirty="0"/>
              <a:t> 作为 </a:t>
            </a:r>
            <a:r>
              <a:rPr lang="en-US" altLang="zh-CN" dirty="0"/>
              <a:t>Agent</a:t>
            </a:r>
            <a:r>
              <a:rPr lang="zh-CN" altLang="en-US" dirty="0"/>
              <a:t> 的中心，将复杂任务进行分解，在每个子步骤实现自主决策和执行。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387FDF-E9AF-374E-A4C3-24DE6FBABD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0172" y="2615308"/>
            <a:ext cx="5056417" cy="358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951221-F112-A04F-B242-4DCEB10B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AGI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02A258-DD1E-E648-A9F8-84C3CD8E4F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，</a:t>
            </a:r>
            <a:r>
              <a:rPr lang="en-US" altLang="zh-CN" dirty="0"/>
              <a:t>LLM</a:t>
            </a:r>
            <a:r>
              <a:rPr lang="zh-CN" altLang="en-US" dirty="0"/>
              <a:t>  既有问题并不能直接到达 </a:t>
            </a:r>
            <a:r>
              <a:rPr lang="en-US" altLang="zh-CN" dirty="0"/>
              <a:t>AGI</a:t>
            </a:r>
            <a:r>
              <a:rPr lang="zh-CN" altLang="en-US" dirty="0"/>
              <a:t>，但是借助一个</a:t>
            </a:r>
            <a:r>
              <a:rPr lang="en-US" altLang="zh-CN" dirty="0"/>
              <a:t>/</a:t>
            </a:r>
            <a:r>
              <a:rPr lang="zh-CN" altLang="en-US" dirty="0"/>
              <a:t>多个 </a:t>
            </a:r>
            <a:r>
              <a:rPr lang="en-US" altLang="zh-CN" dirty="0"/>
              <a:t>Agent</a:t>
            </a:r>
            <a:r>
              <a:rPr lang="zh-CN" altLang="en-US" dirty="0"/>
              <a:t> 可以有望实现通往 </a:t>
            </a:r>
            <a:r>
              <a:rPr lang="en-US" altLang="zh-CN" dirty="0"/>
              <a:t>AGI</a:t>
            </a:r>
            <a:r>
              <a:rPr lang="zh-CN" altLang="en-US" dirty="0"/>
              <a:t> 的道路：将最重要的“任务规划” 交由 </a:t>
            </a:r>
            <a:r>
              <a:rPr lang="en-US" altLang="zh-CN" dirty="0"/>
              <a:t>LLM</a:t>
            </a:r>
            <a:r>
              <a:rPr lang="zh-CN" altLang="en-US" dirty="0"/>
              <a:t>。即：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>
                <a:highlight>
                  <a:srgbClr val="FFFF00"/>
                </a:highlight>
              </a:rPr>
              <a:t>LLM to AI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Agent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to AGI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97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322423-A804-8048-977F-608575B9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865357-78A3-554D-ABB8-B208DE4CD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RL</a:t>
            </a:r>
            <a:r>
              <a:rPr lang="zh-CN" altLang="en-US" dirty="0"/>
              <a:t>（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9D39E7-1D4C-AE48-AF48-271E02B2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640" y="2274719"/>
            <a:ext cx="7885482" cy="30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3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322423-A804-8048-977F-608575B9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865357-78A3-554D-ABB8-B208DE4CD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给定特性的目标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，</a:t>
            </a:r>
            <a:r>
              <a:rPr lang="en-US" altLang="zh-CN" dirty="0"/>
              <a:t>Agent</a:t>
            </a:r>
            <a:r>
              <a:rPr lang="zh-CN" altLang="en-US" dirty="0"/>
              <a:t> 能够自己创建任务、完成任务、创建新任务、重新确定任务列表的优先级、完成新的顶级任务，并循环直到达到目标。</a:t>
            </a:r>
            <a:endParaRPr lang="en-US" altLang="zh-CN" dirty="0"/>
          </a:p>
          <a:p>
            <a:r>
              <a:rPr lang="en-US" altLang="zh-CN" dirty="0"/>
              <a:t>Agent </a:t>
            </a:r>
            <a:r>
              <a:rPr lang="zh-CN" altLang="en-US" dirty="0"/>
              <a:t>让 </a:t>
            </a:r>
            <a:r>
              <a:rPr lang="en-US" altLang="zh-CN" dirty="0"/>
              <a:t>LLM </a:t>
            </a:r>
            <a:r>
              <a:rPr lang="zh-CN" altLang="en-US" dirty="0"/>
              <a:t>具备目标实现能力，并通过自我激励循环来实现给定的目标。即：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 Planning + Feedback + Tool use</a:t>
            </a:r>
            <a:r>
              <a:rPr lang="zh-CN" altLang="en-US" dirty="0"/>
              <a:t>。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589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0322423-A804-8048-977F-608575B9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？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4865357-78A3-554D-ABB8-B208DE4CDC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Agent </a:t>
            </a:r>
            <a:r>
              <a:rPr lang="zh-CN" altLang="en-US" dirty="0"/>
              <a:t>让 </a:t>
            </a:r>
            <a:r>
              <a:rPr lang="en-US" altLang="zh-CN" dirty="0"/>
              <a:t>LLM </a:t>
            </a:r>
            <a:r>
              <a:rPr lang="zh-CN" altLang="en-US" dirty="0"/>
              <a:t>具备目标实现能力，并通过自我激励循环来实现给定的目标。即：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>
                <a:highlight>
                  <a:srgbClr val="FFFF00"/>
                </a:highlight>
              </a:rPr>
              <a:t>Agent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=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+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 Planning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  <a:latin typeface="+mj-ea"/>
              </a:rPr>
              <a:t>计划</a:t>
            </a:r>
            <a:r>
              <a:rPr lang="en-US" altLang="zh-CN" dirty="0">
                <a:highlight>
                  <a:srgbClr val="FFFF00"/>
                </a:highlight>
              </a:rPr>
              <a:t>+ Tool use</a:t>
            </a:r>
            <a:r>
              <a:rPr lang="zh-CN" altLang="en-US" dirty="0">
                <a:highlight>
                  <a:srgbClr val="FFFF00"/>
                </a:highlight>
              </a:rPr>
              <a:t> 执行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+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Feedback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>
                <a:highlight>
                  <a:srgbClr val="FFFF00"/>
                </a:highlight>
                <a:latin typeface="+mj-ea"/>
              </a:rPr>
              <a:t>纠正偏差</a:t>
            </a:r>
            <a:endParaRPr lang="en-US" altLang="zh-C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989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93A80E8-B14C-FD48-8781-7230C7B5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59" y="656889"/>
            <a:ext cx="11088443" cy="554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0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2CD3C-F489-1147-A1DC-1CD2DBFC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 </a:t>
            </a:r>
            <a:r>
              <a:rPr kumimoji="1" lang="en-US" altLang="zh-CN" dirty="0"/>
              <a:t>LLM</a:t>
            </a:r>
            <a:r>
              <a:rPr kumimoji="1" lang="zh-CN" altLang="en-US" dirty="0"/>
              <a:t> 到 </a:t>
            </a:r>
            <a:r>
              <a:rPr kumimoji="1" lang="en-US" altLang="zh-CN" dirty="0"/>
              <a:t>LAM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99F05E-AAE8-914D-8182-498B6EBC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0418"/>
            <a:ext cx="12196763" cy="479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D66714-8B11-3B4A-A595-799452691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多模态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77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D3D632C-A169-2E4B-8ABA-7B33BA78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AGI</a:t>
            </a:r>
            <a:r>
              <a:rPr lang="zh-CN" altLang="en-US" dirty="0"/>
              <a:t>的未来？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38782D-AFC2-344B-AC66-0817A0FAF0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人类通过与三维的这是世界交互才能学到 。不一定需要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具备人形，但一定会通过多模态能力来感知、理解和自主探索世界。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			——《</a:t>
            </a:r>
            <a:r>
              <a:rPr lang="zh-CN" altLang="en-US" dirty="0"/>
              <a:t>西部世界</a:t>
            </a:r>
            <a:r>
              <a:rPr lang="en-US" altLang="zh-CN" dirty="0"/>
              <a:t>》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越来越多的科学家认为 多模态智能体将是 </a:t>
            </a:r>
            <a:r>
              <a:rPr lang="en-US" altLang="zh-CN" dirty="0"/>
              <a:t>AI </a:t>
            </a:r>
            <a:r>
              <a:rPr lang="zh-CN" altLang="en-US" dirty="0"/>
              <a:t>的未来。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——《</a:t>
            </a:r>
            <a:r>
              <a:rPr lang="en-US" altLang="zh-CN" dirty="0" err="1"/>
              <a:t>Bahrckd</a:t>
            </a:r>
            <a:r>
              <a:rPr lang="zh-CN" altLang="en-US" dirty="0"/>
              <a:t> </a:t>
            </a:r>
            <a:r>
              <a:rPr lang="en-US" altLang="zh-CN" dirty="0" err="1"/>
              <a:t>ydhcc</a:t>
            </a:r>
            <a:r>
              <a:rPr lang="en-US" altLang="zh-CN" dirty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410458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B41887-1608-6E44-BCF2-FA89351B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B374DE-8F57-0F48-A611-3772467B2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239" y="1360170"/>
            <a:ext cx="3571847" cy="4994910"/>
          </a:xfrm>
        </p:spPr>
        <p:txBody>
          <a:bodyPr/>
          <a:lstStyle/>
          <a:p>
            <a:r>
              <a:rPr lang="zh-CN" altLang="en-US" dirty="0"/>
              <a:t>目前多模态模型结构大同小异，以 </a:t>
            </a:r>
            <a:r>
              <a:rPr lang="en-US" altLang="zh-CN" dirty="0"/>
              <a:t>LLM</a:t>
            </a:r>
            <a:r>
              <a:rPr lang="zh-CN" altLang="en-US" dirty="0"/>
              <a:t> 作为为核心，在多模态输入和输出侧分别加上 </a:t>
            </a:r>
            <a:r>
              <a:rPr lang="en-US" altLang="zh-CN" dirty="0"/>
              <a:t>encoder </a:t>
            </a:r>
            <a:r>
              <a:rPr lang="zh-CN" altLang="en-US" dirty="0"/>
              <a:t>和 </a:t>
            </a:r>
            <a:r>
              <a:rPr lang="en-US" altLang="zh-CN" dirty="0"/>
              <a:t>diffusion </a:t>
            </a:r>
            <a:r>
              <a:rPr lang="zh-CN" altLang="en-US" dirty="0"/>
              <a:t>生成模型。</a:t>
            </a:r>
            <a:endParaRPr lang="en-US" altLang="zh-CN" dirty="0"/>
          </a:p>
          <a:p>
            <a:r>
              <a:rPr lang="en-US" altLang="zh-CN" dirty="0"/>
              <a:t>Encoder </a:t>
            </a:r>
            <a:r>
              <a:rPr lang="zh-CN" altLang="en-US" dirty="0"/>
              <a:t>把图片、音频和视频编码 </a:t>
            </a:r>
            <a:r>
              <a:rPr lang="en-US" altLang="zh-CN" dirty="0"/>
              <a:t>LLM</a:t>
            </a:r>
            <a:r>
              <a:rPr lang="zh-CN" altLang="en-US" dirty="0"/>
              <a:t> 所能理解的向量；</a:t>
            </a:r>
            <a:r>
              <a:rPr lang="en-US" altLang="zh-CN" dirty="0"/>
              <a:t>Diffusion </a:t>
            </a:r>
            <a:r>
              <a:rPr lang="zh-CN" altLang="en-US" dirty="0"/>
              <a:t>根据 </a:t>
            </a:r>
            <a:r>
              <a:rPr lang="en-US" altLang="zh-CN" dirty="0"/>
              <a:t>LLM</a:t>
            </a:r>
            <a:r>
              <a:rPr lang="zh-CN" altLang="en-US" dirty="0"/>
              <a:t> 输出，生成图片、音频和视频。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315D15-CF01-FC4B-A2AD-E11294F1C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093" y="1360170"/>
            <a:ext cx="7512666" cy="44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4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84C647-C158-1742-9884-752B286A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多模态训练过程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A68162-597E-9246-BAD2-AE16A4DE6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sz="1800" dirty="0"/>
              <a:t>LLM </a:t>
            </a:r>
            <a:r>
              <a:rPr lang="zh-CN" altLang="en-US" sz="1800" dirty="0"/>
              <a:t>和 </a:t>
            </a:r>
            <a:r>
              <a:rPr lang="en-US" altLang="zh-CN" sz="1800" dirty="0"/>
              <a:t>Encoder </a:t>
            </a:r>
            <a:r>
              <a:rPr lang="zh-CN" altLang="en-US" sz="1800" dirty="0"/>
              <a:t>间训练 </a:t>
            </a:r>
            <a:r>
              <a:rPr lang="en-US" altLang="zh-CN" sz="1800" dirty="0"/>
              <a:t>Projection Layer</a:t>
            </a:r>
            <a:r>
              <a:rPr lang="zh-CN" altLang="en-US" sz="1800" dirty="0"/>
              <a:t>，作为图像、音频和视频输入到 </a:t>
            </a:r>
            <a:r>
              <a:rPr lang="en-US" altLang="zh-CN" sz="1800" dirty="0"/>
              <a:t>LLM </a:t>
            </a:r>
            <a:r>
              <a:rPr lang="zh-CN" altLang="en-US" sz="1800" dirty="0"/>
              <a:t>之间的映射关系；</a:t>
            </a:r>
            <a:endParaRPr lang="en-US" altLang="zh-CN" sz="1800" dirty="0"/>
          </a:p>
          <a:p>
            <a:r>
              <a:rPr lang="en-US" altLang="zh-CN" sz="1800" dirty="0"/>
              <a:t>LLM</a:t>
            </a:r>
            <a:r>
              <a:rPr lang="zh-CN" altLang="en-US" sz="1800" dirty="0"/>
              <a:t> 和 </a:t>
            </a:r>
            <a:r>
              <a:rPr lang="en-US" altLang="zh-CN" sz="1800" dirty="0"/>
              <a:t>Diffusion </a:t>
            </a:r>
            <a:r>
              <a:rPr lang="zh-CN" altLang="en-US" sz="1800" dirty="0"/>
              <a:t>间训练 </a:t>
            </a:r>
            <a:r>
              <a:rPr lang="en-US" altLang="zh-CN" sz="1800" dirty="0"/>
              <a:t>Projection Layer</a:t>
            </a:r>
            <a:r>
              <a:rPr lang="zh-CN" altLang="en-US" sz="1800" dirty="0"/>
              <a:t>，作为 </a:t>
            </a:r>
            <a:r>
              <a:rPr lang="en-US" altLang="zh-CN" sz="1800" dirty="0"/>
              <a:t>LLM </a:t>
            </a:r>
            <a:r>
              <a:rPr lang="zh-CN" altLang="en-US" sz="1800" dirty="0"/>
              <a:t>输出到图像、音频和视频输出之间的映射关系。</a:t>
            </a:r>
            <a:endParaRPr lang="en-US" altLang="zh-CN" sz="1800" dirty="0"/>
          </a:p>
          <a:p>
            <a:r>
              <a:rPr lang="en-US" altLang="zh-CN" sz="1800" dirty="0"/>
              <a:t>LLM </a:t>
            </a:r>
            <a:r>
              <a:rPr lang="zh-CN" altLang="en-US" sz="1800" dirty="0"/>
              <a:t>外挂 </a:t>
            </a:r>
            <a:r>
              <a:rPr lang="en-US" altLang="zh-CN" sz="1800" dirty="0"/>
              <a:t>LoRA </a:t>
            </a:r>
            <a:r>
              <a:rPr lang="zh-CN" altLang="en-US" sz="1800" dirty="0"/>
              <a:t>用来实现指令微调 </a:t>
            </a:r>
            <a:r>
              <a:rPr lang="en-US" altLang="zh-CN" sz="1800" dirty="0"/>
              <a:t>Instruction Tuning</a:t>
            </a:r>
            <a:r>
              <a:rPr lang="zh-CN" altLang="en-US" sz="1800" dirty="0"/>
              <a:t>，把多模态的输入输出数据输入，让 </a:t>
            </a:r>
            <a:r>
              <a:rPr lang="en-US" altLang="zh-CN" sz="1800" dirty="0"/>
              <a:t>LLM</a:t>
            </a:r>
            <a:r>
              <a:rPr lang="zh-CN" altLang="en-US" sz="1800" dirty="0"/>
              <a:t> 学会在多模态间进行转换（如输入图片和文字描述的问题，输出文字回复）。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5270C5-4A0B-1B49-B6E1-D5482A8D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" y="3470084"/>
            <a:ext cx="9860387" cy="28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2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E96210-4682-D943-8552-7F41ACF7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D37932-89C2-3B4D-9CB9-DCAE9C177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为什么 </a:t>
            </a:r>
            <a:r>
              <a:rPr lang="en-US" altLang="zh-CN" dirty="0"/>
              <a:t>LLM</a:t>
            </a:r>
            <a:r>
              <a:rPr lang="zh-CN" altLang="en-US" dirty="0"/>
              <a:t> 大模型火起来，甚至众多科学家想通过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走向</a:t>
            </a:r>
            <a:r>
              <a:rPr lang="en-US" altLang="zh-CN" dirty="0"/>
              <a:t>AIG</a:t>
            </a:r>
            <a:r>
              <a:rPr lang="zh-CN" altLang="en-US" dirty="0"/>
              <a:t>。而多模态大模型的实际效果不好</a:t>
            </a:r>
            <a:r>
              <a:rPr lang="zh-CN" altLang="en-US"/>
              <a:t>呢？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238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E96210-4682-D943-8552-7F41ACF7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多模态大模型的未来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6D37932-89C2-3B4D-9CB9-DCAE9C177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技术上靠谱多模态大模型很有可能是类 </a:t>
            </a:r>
            <a:r>
              <a:rPr lang="en-US" altLang="zh-CN" dirty="0"/>
              <a:t>Next-GPT </a:t>
            </a:r>
            <a:r>
              <a:rPr lang="zh-CN" altLang="en-US" dirty="0"/>
              <a:t>结构，但其训练方式绝对不是 </a:t>
            </a:r>
            <a:r>
              <a:rPr lang="en-US" altLang="zh-CN" dirty="0"/>
              <a:t>Instruction Tuning</a:t>
            </a:r>
            <a:r>
              <a:rPr lang="zh-CN" altLang="en-US" dirty="0"/>
              <a:t>，而是在预训练阶段使用大量的图片、语音、文字甚至视频的多模态语料进行端到端的训练。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C9048E-5C98-4D4D-B18E-BC1AC78E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02985" y="509106"/>
            <a:ext cx="3790792" cy="79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9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E70D2-59B1-C64E-9959-0BF6D5CB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欣赏视频吧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C65073-E5B0-AB40-9C82-E361E7DBD1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221815"/>
              </a:buClr>
            </a:pPr>
            <a:r>
              <a:rPr kumimoji="1" lang="en-US" altLang="zh-CN" dirty="0"/>
              <a:t>《</a:t>
            </a:r>
            <a:r>
              <a:rPr lang="zh-CN" altLang="en-US" dirty="0"/>
              <a:t>头号玩家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3760AD-8C30-8140-BA65-B20B00E8BE8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>
              <a:buClr>
                <a:srgbClr val="221815"/>
              </a:buClr>
            </a:pPr>
            <a:r>
              <a:rPr kumimoji="1" lang="en-US" altLang="zh-CN" dirty="0"/>
              <a:t>《</a:t>
            </a:r>
            <a:r>
              <a:rPr kumimoji="1" lang="zh-CN" altLang="en-US" dirty="0"/>
              <a:t>她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15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5229C21-A4D8-6043-A94E-590BE3C6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大爆发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0CDAB0-FCC3-034A-8D59-841DC7B2D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200" b="1" dirty="0"/>
              <a:t>2023</a:t>
            </a:r>
            <a:r>
              <a:rPr lang="zh-CN" altLang="en-US" sz="2200" b="1" dirty="0"/>
              <a:t> 年各类智能体纷纷发布</a:t>
            </a:r>
          </a:p>
          <a:p>
            <a:r>
              <a:rPr lang="en-US" altLang="zh-CN" b="1" dirty="0"/>
              <a:t>3</a:t>
            </a:r>
            <a:r>
              <a:rPr lang="zh-CN" altLang="en-US" b="1" dirty="0"/>
              <a:t>月</a:t>
            </a:r>
            <a:r>
              <a:rPr lang="en-US" altLang="zh-CN" b="1" dirty="0"/>
              <a:t>21</a:t>
            </a:r>
            <a:r>
              <a:rPr lang="zh-CN" altLang="en-US" b="1" dirty="0"/>
              <a:t>日，</a:t>
            </a:r>
            <a:r>
              <a:rPr lang="en-US" altLang="zh-CN" b="1" dirty="0"/>
              <a:t>Camel</a:t>
            </a:r>
            <a:r>
              <a:rPr lang="zh-CN" altLang="en-US" b="1" dirty="0"/>
              <a:t> 发布</a:t>
            </a:r>
            <a:r>
              <a:rPr lang="zh-CN" altLang="en-US" dirty="0"/>
              <a:t>：通过角色扮演自主</a:t>
            </a:r>
            <a:r>
              <a:rPr lang="en-US" altLang="zh-CN" dirty="0"/>
              <a:t>AI</a:t>
            </a:r>
            <a:r>
              <a:rPr lang="zh-CN" altLang="en-US" dirty="0"/>
              <a:t>智能体来解决给定的任务</a:t>
            </a:r>
          </a:p>
          <a:p>
            <a:r>
              <a:rPr lang="en-US" altLang="zh-CN" b="1" dirty="0"/>
              <a:t>3</a:t>
            </a:r>
            <a:r>
              <a:rPr lang="zh-CN" altLang="en-US" b="1" dirty="0"/>
              <a:t>月</a:t>
            </a:r>
            <a:r>
              <a:rPr lang="en-US" altLang="zh-CN" b="1" dirty="0"/>
              <a:t>30</a:t>
            </a:r>
            <a:r>
              <a:rPr lang="zh-CN" altLang="en-US" b="1" dirty="0"/>
              <a:t>日，</a:t>
            </a:r>
            <a:r>
              <a:rPr lang="en-US" altLang="zh-CN" b="1" dirty="0" err="1"/>
              <a:t>AutoGPT</a:t>
            </a:r>
            <a:r>
              <a:rPr lang="zh-CN" altLang="en-US" b="1" dirty="0"/>
              <a:t> 发布</a:t>
            </a:r>
            <a:r>
              <a:rPr lang="zh-CN" altLang="en-US" dirty="0"/>
              <a:t>：根据任务设定自动地分阶段推进执行，并最终给出结果</a:t>
            </a:r>
          </a:p>
          <a:p>
            <a:r>
              <a:rPr lang="en-US" altLang="zh-CN" b="1" dirty="0"/>
              <a:t>4</a:t>
            </a:r>
            <a:r>
              <a:rPr lang="zh-CN" altLang="en-US" b="1" dirty="0"/>
              <a:t>月</a:t>
            </a:r>
            <a:r>
              <a:rPr lang="en-US" altLang="zh-CN" b="1" dirty="0"/>
              <a:t>3</a:t>
            </a:r>
            <a:r>
              <a:rPr lang="zh-CN" altLang="en-US" b="1" dirty="0"/>
              <a:t>日，</a:t>
            </a:r>
            <a:r>
              <a:rPr lang="en-US" altLang="zh-CN" b="1" dirty="0" err="1"/>
              <a:t>BabyAGI</a:t>
            </a:r>
            <a:r>
              <a:rPr lang="zh-CN" altLang="en-US" b="1" dirty="0"/>
              <a:t> 发布</a:t>
            </a:r>
            <a:r>
              <a:rPr lang="zh-CN" altLang="en-US" dirty="0"/>
              <a:t>：人工智能驱动的任务管理系统</a:t>
            </a:r>
          </a:p>
          <a:p>
            <a:r>
              <a:rPr lang="en-US" altLang="zh-CN" b="1" dirty="0"/>
              <a:t>4</a:t>
            </a:r>
            <a:r>
              <a:rPr lang="zh-CN" altLang="en-US" b="1" dirty="0"/>
              <a:t>月</a:t>
            </a:r>
            <a:r>
              <a:rPr lang="en-US" altLang="zh-CN" b="1" dirty="0"/>
              <a:t>7</a:t>
            </a:r>
            <a:r>
              <a:rPr lang="zh-CN" altLang="en-US" b="1" dirty="0"/>
              <a:t>日，</a:t>
            </a:r>
            <a:r>
              <a:rPr lang="en-US" altLang="zh-CN" b="1" dirty="0"/>
              <a:t> Smallville</a:t>
            </a:r>
            <a:r>
              <a:rPr lang="zh-CN" altLang="en-US" b="1" dirty="0"/>
              <a:t> 西部小镇发布</a:t>
            </a:r>
            <a:r>
              <a:rPr lang="zh-CN" altLang="en-US" dirty="0"/>
              <a:t>：斯坦福 </a:t>
            </a:r>
            <a:r>
              <a:rPr lang="en-US" altLang="zh-CN" dirty="0"/>
              <a:t>25</a:t>
            </a:r>
            <a:r>
              <a:rPr lang="zh-CN" altLang="en-US" dirty="0"/>
              <a:t> 个 </a:t>
            </a:r>
            <a:r>
              <a:rPr lang="en-US" altLang="zh-CN" dirty="0"/>
              <a:t>AI</a:t>
            </a:r>
            <a:r>
              <a:rPr lang="zh-CN" altLang="en-US" dirty="0"/>
              <a:t> 智能体相互交流</a:t>
            </a:r>
            <a:endParaRPr lang="en-US" altLang="zh-CN" dirty="0"/>
          </a:p>
          <a:p>
            <a:r>
              <a:rPr lang="en-US" altLang="zh-CN" b="1" dirty="0"/>
              <a:t>9</a:t>
            </a:r>
            <a:r>
              <a:rPr lang="zh-CN" altLang="en-US" b="1" dirty="0"/>
              <a:t>月</a:t>
            </a:r>
            <a:r>
              <a:rPr lang="en-US" altLang="zh-CN" b="1" dirty="0"/>
              <a:t>5</a:t>
            </a:r>
            <a:r>
              <a:rPr lang="zh-CN" altLang="en-US" b="1" dirty="0"/>
              <a:t>日，</a:t>
            </a:r>
            <a:r>
              <a:rPr lang="en-US" altLang="zh-CN" b="1" dirty="0" err="1"/>
              <a:t>ChatDev</a:t>
            </a:r>
            <a:r>
              <a:rPr lang="zh-CN" altLang="en-US" b="1" dirty="0"/>
              <a:t> 发布</a:t>
            </a:r>
            <a:r>
              <a:rPr lang="zh-CN" altLang="en-US" dirty="0"/>
              <a:t>：清华创建一个由多智能体协作运营的虚拟软件公司</a:t>
            </a:r>
          </a:p>
          <a:p>
            <a:r>
              <a:rPr lang="en-US" altLang="zh-CN" b="1" dirty="0"/>
              <a:t>5</a:t>
            </a:r>
            <a:r>
              <a:rPr lang="zh-CN" altLang="en-US" b="1" dirty="0"/>
              <a:t>月</a:t>
            </a:r>
            <a:r>
              <a:rPr lang="en-US" altLang="zh-CN" b="1" dirty="0"/>
              <a:t>27</a:t>
            </a:r>
            <a:r>
              <a:rPr lang="zh-CN" altLang="en-US" b="1" dirty="0"/>
              <a:t>日，</a:t>
            </a:r>
            <a:r>
              <a:rPr lang="en-US" altLang="zh-CN" b="1" dirty="0"/>
              <a:t> Voyager</a:t>
            </a:r>
            <a:r>
              <a:rPr lang="zh-CN" altLang="en-US" b="1" dirty="0"/>
              <a:t>发布</a:t>
            </a:r>
            <a:r>
              <a:rPr lang="zh-CN" altLang="en-US" dirty="0"/>
              <a:t>：英伟达 </a:t>
            </a:r>
            <a:r>
              <a:rPr lang="en-US" altLang="zh-CN" dirty="0"/>
              <a:t>AI</a:t>
            </a:r>
            <a:r>
              <a:rPr lang="zh-CN" altLang="en-US" dirty="0"/>
              <a:t> 智能体自主写代码，游戏中全场景终身学习</a:t>
            </a:r>
          </a:p>
          <a:p>
            <a:r>
              <a:rPr lang="en-US" altLang="zh-CN" b="1" dirty="0"/>
              <a:t>8</a:t>
            </a:r>
            <a:r>
              <a:rPr lang="zh-CN" altLang="en-US" b="1" dirty="0"/>
              <a:t>月</a:t>
            </a:r>
            <a:r>
              <a:rPr lang="en-US" altLang="zh-CN" b="1" dirty="0"/>
              <a:t>9</a:t>
            </a:r>
            <a:r>
              <a:rPr lang="zh-CN" altLang="en-US" b="1" dirty="0"/>
              <a:t>日，</a:t>
            </a:r>
            <a:r>
              <a:rPr lang="en-US" altLang="zh-CN" b="1" dirty="0" err="1"/>
              <a:t>OlaGPT</a:t>
            </a:r>
            <a:r>
              <a:rPr lang="zh-CN" altLang="en-US" b="1" dirty="0"/>
              <a:t> 发布</a:t>
            </a:r>
            <a:r>
              <a:rPr lang="zh-CN" altLang="en-US" dirty="0"/>
              <a:t>：首个模拟人类认知的思维框架</a:t>
            </a:r>
            <a:endParaRPr lang="en-US" altLang="zh-CN" dirty="0"/>
          </a:p>
          <a:p>
            <a:r>
              <a:rPr lang="en-US" altLang="zh-CN" b="1" dirty="0"/>
              <a:t>10</a:t>
            </a:r>
            <a:r>
              <a:rPr lang="zh-CN" altLang="en-US" b="1" dirty="0"/>
              <a:t>月</a:t>
            </a:r>
            <a:r>
              <a:rPr lang="en-US" altLang="zh-CN" b="1" dirty="0"/>
              <a:t>29</a:t>
            </a:r>
            <a:r>
              <a:rPr lang="zh-CN" altLang="en-US" b="1" dirty="0"/>
              <a:t>日，</a:t>
            </a:r>
            <a:r>
              <a:rPr lang="en-US" altLang="zh-CN" b="1" dirty="0" err="1"/>
              <a:t>MetaGPT</a:t>
            </a:r>
            <a:r>
              <a:rPr lang="zh-CN" altLang="en-US" b="1" dirty="0"/>
              <a:t> 发布</a:t>
            </a:r>
            <a:r>
              <a:rPr lang="zh-CN" altLang="en-US" dirty="0"/>
              <a:t>：  实现多智能体通信，智能体也能轻松狼人杀</a:t>
            </a:r>
          </a:p>
        </p:txBody>
      </p:sp>
    </p:spTree>
    <p:extLst>
      <p:ext uri="{BB962C8B-B14F-4D97-AF65-F5344CB8AC3E}">
        <p14:creationId xmlns:p14="http://schemas.microsoft.com/office/powerpoint/2010/main" val="285245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0B7046-BE52-734A-B878-7A360ABC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1" y="443433"/>
            <a:ext cx="11019099" cy="59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78EB4E3-FBD5-F641-A76A-6E8A0D35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AGI</a:t>
            </a:r>
            <a:r>
              <a:rPr lang="zh-CN" altLang="en-US" dirty="0"/>
              <a:t> 通用人工智能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6DCCEF5-6222-E844-BB4E-8E5D7013DA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初期，对其能力边界还没有清晰认知，以为 </a:t>
            </a:r>
            <a:r>
              <a:rPr lang="en-US" altLang="zh-CN" dirty="0"/>
              <a:t>LLM</a:t>
            </a:r>
            <a:r>
              <a:rPr lang="zh-CN" altLang="en-US" dirty="0"/>
              <a:t> 是通向 </a:t>
            </a:r>
            <a:r>
              <a:rPr lang="en-US" altLang="zh-CN" dirty="0"/>
              <a:t>AGI</a:t>
            </a:r>
            <a:r>
              <a:rPr lang="zh-CN" altLang="en-US" dirty="0"/>
              <a:t> 的路径，即：</a:t>
            </a:r>
            <a:r>
              <a:rPr lang="en-US" altLang="zh-CN" dirty="0">
                <a:highlight>
                  <a:srgbClr val="FFFF00"/>
                </a:highlight>
              </a:rPr>
              <a:t>LLM to AGI</a:t>
            </a:r>
            <a:br>
              <a:rPr lang="en-US" altLang="zh-CN" dirty="0">
                <a:highlight>
                  <a:srgbClr val="FFFF00"/>
                </a:highlight>
              </a:rPr>
            </a:b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49C7C1-1EB1-6942-8915-C53AFECF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86" y="2317107"/>
            <a:ext cx="8001000" cy="171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ADBC3A-549A-5A4C-9E50-F07B0786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77" y="3443137"/>
            <a:ext cx="7937500" cy="1943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C1FF0A-0BA3-2F45-A412-D0C78E08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786" y="4645993"/>
            <a:ext cx="7937500" cy="171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E924CC-19BE-E446-ACD2-F7262855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008" y="2062657"/>
            <a:ext cx="7785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3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57FF984-116A-3544-A4E1-59596B0C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回顾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FB3B97-4083-A94C-B1A4-B0EEDE2AE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大语言模型（</a:t>
            </a:r>
            <a:r>
              <a:rPr lang="en-US" altLang="zh-CN" dirty="0"/>
              <a:t>LLM</a:t>
            </a:r>
            <a:r>
              <a:rPr lang="zh-CN" altLang="en-US" dirty="0"/>
              <a:t>）只能响应用户的查询指令，实现一些生成任务，比如写故事、生成代码等。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5C595-4F32-D44D-9196-3B120566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84" y="1833259"/>
            <a:ext cx="6698994" cy="45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29760</TotalTime>
  <Words>891</Words>
  <Application>Microsoft Macintosh PowerPoint</Application>
  <PresentationFormat>自定义</PresentationFormat>
  <Paragraphs>62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欣赏视频吧</vt:lpstr>
      <vt:lpstr>AI Agent 大爆发</vt:lpstr>
      <vt:lpstr>PowerPoint 演示文稿</vt:lpstr>
      <vt:lpstr>PowerPoint 演示文稿</vt:lpstr>
      <vt:lpstr>PowerPoint 演示文稿</vt:lpstr>
      <vt:lpstr>LLM to AGI 通用人工智能</vt:lpstr>
      <vt:lpstr>LLM 回顾</vt:lpstr>
      <vt:lpstr>PowerPoint 演示文稿</vt:lpstr>
      <vt:lpstr>从 LLM 到 LAM</vt:lpstr>
      <vt:lpstr>LLM to AI Agent to AGI</vt:lpstr>
      <vt:lpstr>What is Agent？</vt:lpstr>
      <vt:lpstr>What is Agent？</vt:lpstr>
      <vt:lpstr>What is Agent？</vt:lpstr>
      <vt:lpstr>PowerPoint 演示文稿</vt:lpstr>
      <vt:lpstr>从 LLM 到 LAM</vt:lpstr>
      <vt:lpstr>PowerPoint 演示文稿</vt:lpstr>
      <vt:lpstr>AGI的未来？</vt:lpstr>
      <vt:lpstr>多模态</vt:lpstr>
      <vt:lpstr>多模态训练过程</vt:lpstr>
      <vt:lpstr>Question？</vt:lpstr>
      <vt:lpstr>多模态大模型的未来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9234</cp:revision>
  <cp:lastPrinted>2023-09-08T09:14:01Z</cp:lastPrinted>
  <dcterms:created xsi:type="dcterms:W3CDTF">2020-08-28T08:44:19Z</dcterms:created>
  <dcterms:modified xsi:type="dcterms:W3CDTF">2023-11-11T08:07:16Z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